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3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403111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83914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8127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377264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63EEDF-AEC8-4740-9CC0-CE800D1C5406}"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09657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63EEDF-AEC8-4740-9CC0-CE800D1C5406}"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91737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63EEDF-AEC8-4740-9CC0-CE800D1C5406}"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12309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63EEDF-AEC8-4740-9CC0-CE800D1C5406}"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11863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3EEDF-AEC8-4740-9CC0-CE800D1C5406}"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314030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3EEDF-AEC8-4740-9CC0-CE800D1C5406}"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70973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3EEDF-AEC8-4740-9CC0-CE800D1C5406}"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87863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3EEDF-AEC8-4740-9CC0-CE800D1C5406}" type="datetimeFigureOut">
              <a:rPr lang="en-US" smtClean="0"/>
              <a:t>7/29/2019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AD560-6AAF-4338-B654-519153287D37}" type="slidenum">
              <a:rPr lang="en-US" smtClean="0"/>
              <a:t>‹#›</a:t>
            </a:fld>
            <a:endParaRPr lang="en-US"/>
          </a:p>
        </p:txBody>
      </p:sp>
    </p:spTree>
    <p:extLst>
      <p:ext uri="{BB962C8B-B14F-4D97-AF65-F5344CB8AC3E}">
        <p14:creationId xmlns:p14="http://schemas.microsoft.com/office/powerpoint/2010/main" val="1939141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vi-VN" sz="3100" dirty="0" smtClean="0"/>
              <a:t>CHƯƠNG TRÌNH GIÁO DỤC PHỔ THÔNG </a:t>
            </a:r>
            <a:r>
              <a:rPr lang="en-US" sz="3100" dirty="0" smtClean="0"/>
              <a:t/>
            </a:r>
            <a:br>
              <a:rPr lang="en-US" sz="3100" dirty="0" smtClean="0"/>
            </a:br>
            <a:r>
              <a:rPr lang="en-US" sz="3100" dirty="0" smtClean="0"/>
              <a:t/>
            </a:r>
            <a:br>
              <a:rPr lang="en-US" sz="3100" dirty="0" smtClean="0"/>
            </a:br>
            <a:r>
              <a:rPr lang="vi-VN" dirty="0" smtClean="0"/>
              <a:t>MÔN ÂM NHẠC </a:t>
            </a:r>
            <a:r>
              <a:rPr lang="en-US" dirty="0" smtClean="0"/>
              <a:t/>
            </a:r>
            <a:br>
              <a:rPr lang="en-US" dirty="0" smtClean="0"/>
            </a:br>
            <a:r>
              <a:rPr lang="en-US" dirty="0"/>
              <a:t/>
            </a:r>
            <a:br>
              <a:rPr lang="en-US" dirty="0"/>
            </a:br>
            <a:r>
              <a:rPr lang="vi-VN" sz="3600" dirty="0" smtClean="0"/>
              <a:t>(Ban hành kèm theo Thông tư số 32/2018/TT-BGDĐT ngày 26 tháng 12 năm 2018 của Bộ trưởng Bộ Giáo dục và Đào tạo)</a:t>
            </a:r>
            <a:endParaRPr lang="en-US" sz="3600" dirty="0"/>
          </a:p>
        </p:txBody>
      </p:sp>
    </p:spTree>
    <p:extLst>
      <p:ext uri="{BB962C8B-B14F-4D97-AF65-F5344CB8AC3E}">
        <p14:creationId xmlns:p14="http://schemas.microsoft.com/office/powerpoint/2010/main" val="317400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228600"/>
            <a:ext cx="7080785" cy="523220"/>
          </a:xfrm>
          <a:prstGeom prst="rect">
            <a:avLst/>
          </a:prstGeom>
        </p:spPr>
        <p:txBody>
          <a:bodyPr wrap="none">
            <a:spAutoFit/>
          </a:bodyPr>
          <a:lstStyle/>
          <a:p>
            <a:r>
              <a:rPr lang="vi-VN" sz="2800" dirty="0"/>
              <a:t>Đánh giá thường xuyên và đánh giá định kì</a:t>
            </a:r>
            <a:endParaRPr lang="en-US" sz="2800" dirty="0"/>
          </a:p>
        </p:txBody>
      </p:sp>
      <p:sp>
        <p:nvSpPr>
          <p:cNvPr id="5" name="Rectangle 4"/>
          <p:cNvSpPr/>
          <p:nvPr/>
        </p:nvSpPr>
        <p:spPr>
          <a:xfrm>
            <a:off x="187592" y="914400"/>
            <a:ext cx="8686800" cy="2677656"/>
          </a:xfrm>
          <a:prstGeom prst="rect">
            <a:avLst/>
          </a:prstGeom>
        </p:spPr>
        <p:txBody>
          <a:bodyPr wrap="square">
            <a:spAutoFit/>
          </a:bodyPr>
          <a:lstStyle/>
          <a:p>
            <a:pPr algn="just"/>
            <a:r>
              <a:rPr lang="vi-VN" sz="2800" dirty="0"/>
              <a:t>Đánh giá thường xuyên (đánh giá quá trình): </a:t>
            </a:r>
            <a:endParaRPr lang="en-US" sz="2800" dirty="0" smtClean="0"/>
          </a:p>
          <a:p>
            <a:pPr algn="just"/>
            <a:r>
              <a:rPr lang="vi-VN" sz="2800" dirty="0" smtClean="0"/>
              <a:t>bao </a:t>
            </a:r>
            <a:r>
              <a:rPr lang="vi-VN" sz="2800" dirty="0"/>
              <a:t>gồm đánh giá chính thức thông qua các hoạt động thực hành, luyện tập, biểu diễn hoặc sáng tạo âm nhạc, dùng bài kiểm tra giấy kết hợp âm thanh, câu hỏi trắc nghiệm khách quan, viết tiểu luận hoặc báo cáo,...</a:t>
            </a:r>
            <a:endParaRPr lang="en-US" sz="2800" dirty="0"/>
          </a:p>
        </p:txBody>
      </p:sp>
      <p:sp>
        <p:nvSpPr>
          <p:cNvPr id="6" name="Rectangle 5"/>
          <p:cNvSpPr/>
          <p:nvPr/>
        </p:nvSpPr>
        <p:spPr>
          <a:xfrm>
            <a:off x="187592" y="3810000"/>
            <a:ext cx="8686800" cy="2246769"/>
          </a:xfrm>
          <a:prstGeom prst="rect">
            <a:avLst/>
          </a:prstGeom>
        </p:spPr>
        <p:txBody>
          <a:bodyPr wrap="square">
            <a:spAutoFit/>
          </a:bodyPr>
          <a:lstStyle/>
          <a:p>
            <a:pPr algn="just"/>
            <a:r>
              <a:rPr lang="vi-VN" sz="2800" dirty="0"/>
              <a:t>Đánh giá định kì (đánh giá tổng kết): </a:t>
            </a:r>
            <a:endParaRPr lang="en-US" sz="2800" dirty="0" smtClean="0"/>
          </a:p>
          <a:p>
            <a:pPr algn="just"/>
            <a:r>
              <a:rPr lang="vi-VN" sz="2800" dirty="0" smtClean="0"/>
              <a:t>sử </a:t>
            </a:r>
            <a:r>
              <a:rPr lang="vi-VN" sz="2800" dirty="0"/>
              <a:t>dụng ở cuối học kì, cuối năm học, cuối cấp học nhằm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val="27183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990600"/>
            <a:ext cx="8534400" cy="4832092"/>
          </a:xfrm>
          <a:prstGeom prst="rect">
            <a:avLst/>
          </a:prstGeom>
        </p:spPr>
        <p:txBody>
          <a:bodyPr wrap="square">
            <a:spAutoFit/>
          </a:bodyPr>
          <a:lstStyle/>
          <a:p>
            <a:pPr algn="just"/>
            <a:r>
              <a:rPr lang="vi-VN" sz="2800" dirty="0" smtClean="0"/>
              <a:t>Chương trình môn Âm nhạc cấp tiểu học giúp học sinh bước đầu làm quen với kiến thức âm nhạc phổ thông, sự đa dạng của thế giới âm nhạc và các giá trị âm nhạc truyền thống; hình thành một số kĩ năng âm nhạc ban đầu; nuôi dưỡng cảm xúc thẩm mĩ và tình yêu âm nhạc, hứng thú tham gia các hoạt động âm nhạc phù hợp với lứa tuổi; góp phần hình thành và phát triển cho học sinh những phẩm chất chủ yếu (yêu nước, nhân ái, chăm chỉ, trung thực, trách nhiệm) và các năng lực chung (tự chủ và tự học, giao tiếp và hợp tác, giải quyết vấn đề và sáng tạo)</a:t>
            </a:r>
            <a:endParaRPr lang="en-US" sz="2800" dirty="0"/>
          </a:p>
        </p:txBody>
      </p:sp>
    </p:spTree>
    <p:extLst>
      <p:ext uri="{BB962C8B-B14F-4D97-AF65-F5344CB8AC3E}">
        <p14:creationId xmlns:p14="http://schemas.microsoft.com/office/powerpoint/2010/main" val="214044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954107"/>
          </a:xfrm>
          <a:prstGeom prst="rect">
            <a:avLst/>
          </a:prstGeom>
        </p:spPr>
        <p:txBody>
          <a:bodyPr wrap="square">
            <a:spAutoFit/>
          </a:bodyPr>
          <a:lstStyle/>
          <a:p>
            <a:r>
              <a:rPr lang="vi-VN" sz="2800" dirty="0" smtClean="0"/>
              <a:t>Từ lớp 1 đến lớp </a:t>
            </a:r>
            <a:r>
              <a:rPr lang="en-US" sz="2800" dirty="0" smtClean="0"/>
              <a:t>5</a:t>
            </a:r>
            <a:r>
              <a:rPr lang="vi-VN" sz="2800" dirty="0" smtClean="0"/>
              <a:t>, thời lượng dạy học là 35 tiết trong một năm học.</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1906576922"/>
              </p:ext>
            </p:extLst>
          </p:nvPr>
        </p:nvGraphicFramePr>
        <p:xfrm>
          <a:off x="457200" y="1534160"/>
          <a:ext cx="8229600" cy="3017520"/>
        </p:xfrm>
        <a:graphic>
          <a:graphicData uri="http://schemas.openxmlformats.org/drawingml/2006/table">
            <a:tbl>
              <a:tblPr firstRow="1" bandRow="1">
                <a:tableStyleId>{5C22544A-7EE6-4342-B048-85BDC9FD1C3A}</a:tableStyleId>
              </a:tblPr>
              <a:tblGrid>
                <a:gridCol w="5943600"/>
                <a:gridCol w="2286000"/>
              </a:tblGrid>
              <a:tr h="370840">
                <a:tc>
                  <a:txBody>
                    <a:bodyPr/>
                    <a:lstStyle/>
                    <a:p>
                      <a:pPr algn="ctr"/>
                      <a:r>
                        <a:rPr lang="en-US" sz="2800" dirty="0" err="1" smtClean="0">
                          <a:solidFill>
                            <a:schemeClr val="tx1"/>
                          </a:solidFill>
                        </a:rPr>
                        <a:t>Nội</a:t>
                      </a:r>
                      <a:r>
                        <a:rPr lang="en-US" sz="2800" dirty="0" smtClean="0">
                          <a:solidFill>
                            <a:schemeClr val="tx1"/>
                          </a:solidFill>
                        </a:rPr>
                        <a:t> dung</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dirty="0" err="1" smtClean="0">
                          <a:solidFill>
                            <a:schemeClr val="tx1"/>
                          </a:solidFill>
                        </a:rPr>
                        <a:t>Cấp</a:t>
                      </a:r>
                      <a:r>
                        <a:rPr lang="en-US" sz="2800" dirty="0" smtClean="0">
                          <a:solidFill>
                            <a:schemeClr val="tx1"/>
                          </a:solidFill>
                        </a:rPr>
                        <a:t> </a:t>
                      </a:r>
                      <a:r>
                        <a:rPr lang="en-US" sz="2800" dirty="0" err="1" smtClean="0">
                          <a:solidFill>
                            <a:schemeClr val="tx1"/>
                          </a:solidFill>
                        </a:rPr>
                        <a:t>tiểu</a:t>
                      </a:r>
                      <a:r>
                        <a:rPr lang="en-US" sz="2800" dirty="0" smtClean="0">
                          <a:solidFill>
                            <a:schemeClr val="tx1"/>
                          </a:solidFill>
                        </a:rPr>
                        <a:t> </a:t>
                      </a:r>
                      <a:r>
                        <a:rPr lang="en-US" sz="2800" dirty="0" err="1" smtClean="0">
                          <a:solidFill>
                            <a:schemeClr val="tx1"/>
                          </a:solidFill>
                        </a:rPr>
                        <a:t>học</a:t>
                      </a:r>
                      <a:r>
                        <a:rPr lang="en-US" sz="2800" dirty="0" smtClean="0">
                          <a:solidFill>
                            <a:schemeClr val="tx1"/>
                          </a:solidFill>
                        </a:rPr>
                        <a:t> </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800" b="1" dirty="0" err="1" smtClean="0"/>
                        <a:t>Hát</a:t>
                      </a:r>
                      <a:endParaRPr lang="en-US"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35%</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800" b="1" dirty="0" err="1" smtClean="0"/>
                        <a:t>Nhạc</a:t>
                      </a:r>
                      <a:r>
                        <a:rPr lang="en-US" sz="2800" b="1" dirty="0" smtClean="0"/>
                        <a:t> </a:t>
                      </a:r>
                      <a:r>
                        <a:rPr lang="en-US" sz="2800" b="1" dirty="0" err="1" smtClean="0"/>
                        <a:t>cụ</a:t>
                      </a:r>
                      <a:endParaRPr lang="en-US"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20%</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vi-VN" sz="2800" dirty="0" smtClean="0"/>
                        <a:t>Nghe nhạc, đọc nhạc, lí thuyết âm nhạc, thường thức âm nhạc</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35%</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gridSpan="2">
                  <a:txBody>
                    <a:bodyPr/>
                    <a:lstStyle/>
                    <a:p>
                      <a:pPr algn="ctr"/>
                      <a:r>
                        <a:rPr lang="vi-VN" sz="2800" dirty="0" smtClean="0"/>
                        <a:t>Thời lượng dành cho đánh giá định kì: 10%</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228600"/>
            <a:ext cx="3471400" cy="707886"/>
          </a:xfrm>
          <a:prstGeom prst="rect">
            <a:avLst/>
          </a:prstGeom>
        </p:spPr>
        <p:txBody>
          <a:bodyPr wrap="none">
            <a:spAutoFit/>
          </a:bodyPr>
          <a:lstStyle/>
          <a:p>
            <a:r>
              <a:rPr lang="en-US" sz="4000" dirty="0" err="1" smtClean="0"/>
              <a:t>Nhạc</a:t>
            </a:r>
            <a:r>
              <a:rPr lang="en-US" sz="4000" dirty="0" smtClean="0"/>
              <a:t> </a:t>
            </a:r>
            <a:r>
              <a:rPr lang="en-US" sz="4000" dirty="0" err="1" smtClean="0"/>
              <a:t>cụ</a:t>
            </a:r>
            <a:r>
              <a:rPr lang="en-US" sz="4000" dirty="0" smtClean="0"/>
              <a:t> </a:t>
            </a:r>
            <a:r>
              <a:rPr lang="en-US" sz="4000" dirty="0" err="1" smtClean="0"/>
              <a:t>tiết</a:t>
            </a:r>
            <a:r>
              <a:rPr lang="en-US" sz="4000" dirty="0" smtClean="0"/>
              <a:t> </a:t>
            </a:r>
            <a:r>
              <a:rPr lang="en-US" sz="4000" dirty="0" err="1" smtClean="0"/>
              <a:t>tấu</a:t>
            </a:r>
            <a:endParaRPr lang="en-US" sz="4000" dirty="0"/>
          </a:p>
        </p:txBody>
      </p:sp>
      <p:sp>
        <p:nvSpPr>
          <p:cNvPr id="3" name="Rectangle 2"/>
          <p:cNvSpPr/>
          <p:nvPr/>
        </p:nvSpPr>
        <p:spPr>
          <a:xfrm>
            <a:off x="685800" y="1524000"/>
            <a:ext cx="7848600" cy="2308324"/>
          </a:xfrm>
          <a:prstGeom prst="rect">
            <a:avLst/>
          </a:prstGeom>
        </p:spPr>
        <p:txBody>
          <a:bodyPr wrap="square">
            <a:spAutoFit/>
          </a:bodyPr>
          <a:lstStyle/>
          <a:p>
            <a:pPr algn="just"/>
            <a:r>
              <a:rPr lang="vi-VN" sz="3600" dirty="0" smtClean="0"/>
              <a:t>Trống nhỏ, song loan, thanh phách, tambourine, triangle, nhạc cụ tiết tấu phổ biến ở địa phương, nhạc cụ gõ tự làm,…</a:t>
            </a:r>
            <a:endParaRPr lang="en-US" sz="3600" dirty="0"/>
          </a:p>
        </p:txBody>
      </p:sp>
      <p:sp>
        <p:nvSpPr>
          <p:cNvPr id="4" name="Rectangle 3"/>
          <p:cNvSpPr/>
          <p:nvPr/>
        </p:nvSpPr>
        <p:spPr>
          <a:xfrm>
            <a:off x="718457" y="4213239"/>
            <a:ext cx="8001000" cy="1077218"/>
          </a:xfrm>
          <a:prstGeom prst="rect">
            <a:avLst/>
          </a:prstGeom>
        </p:spPr>
        <p:txBody>
          <a:bodyPr wrap="square">
            <a:spAutoFit/>
          </a:bodyPr>
          <a:lstStyle/>
          <a:p>
            <a:r>
              <a:rPr lang="vi-VN" sz="3200" dirty="0" smtClean="0"/>
              <a:t>Ở những nơi có điều kiện thuận lợi, cần bố trí phòng học riêng cho môn Âm nhạc</a:t>
            </a:r>
            <a:endParaRPr lang="en-US" sz="3200" dirty="0"/>
          </a:p>
        </p:txBody>
      </p:sp>
    </p:spTree>
    <p:extLst>
      <p:ext uri="{BB962C8B-B14F-4D97-AF65-F5344CB8AC3E}">
        <p14:creationId xmlns:p14="http://schemas.microsoft.com/office/powerpoint/2010/main" val="1681037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0"/>
            <a:ext cx="8458200" cy="3539430"/>
          </a:xfrm>
          <a:prstGeom prst="rect">
            <a:avLst/>
          </a:prstGeom>
        </p:spPr>
        <p:txBody>
          <a:bodyPr wrap="square">
            <a:spAutoFit/>
          </a:bodyPr>
          <a:lstStyle/>
          <a:p>
            <a:pPr algn="just"/>
            <a:r>
              <a:rPr lang="vi-VN" sz="3200" dirty="0" smtClean="0"/>
              <a:t>Phòng học Âm nhạc cần sử dụng loại bàn ghế dễ di chuyển, dễ xếp gọn, tạo không gian cho học sinh vận động, tham gia các hoạt động âm nhạc hoặc biểu diễn; có tủ, giá để cất giữ các thiết bị dạy học; có bảng viết, các phương tiện nghe nhìn (máy tính, máy chiếu, màn hình,...)</a:t>
            </a:r>
            <a:endParaRPr lang="en-US" sz="3200" dirty="0"/>
          </a:p>
        </p:txBody>
      </p:sp>
    </p:spTree>
    <p:extLst>
      <p:ext uri="{BB962C8B-B14F-4D97-AF65-F5344CB8AC3E}">
        <p14:creationId xmlns:p14="http://schemas.microsoft.com/office/powerpoint/2010/main" val="1681037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305800" cy="4524315"/>
          </a:xfrm>
          <a:prstGeom prst="rect">
            <a:avLst/>
          </a:prstGeom>
        </p:spPr>
        <p:txBody>
          <a:bodyPr wrap="square">
            <a:spAutoFit/>
          </a:bodyPr>
          <a:lstStyle/>
          <a:p>
            <a:pPr algn="just"/>
            <a:r>
              <a:rPr lang="vi-VN" sz="3600" dirty="0" smtClean="0"/>
              <a:t>Thiết bị để dạy học của giáo viên </a:t>
            </a:r>
            <a:r>
              <a:rPr lang="en-US" sz="3600" dirty="0" smtClean="0"/>
              <a:t>:</a:t>
            </a:r>
          </a:p>
          <a:p>
            <a:pPr algn="just"/>
            <a:endParaRPr lang="en-US" sz="3600" dirty="0" smtClean="0"/>
          </a:p>
          <a:p>
            <a:pPr algn="just"/>
            <a:r>
              <a:rPr lang="vi-VN" sz="3600" dirty="0" smtClean="0"/>
              <a:t>– Nhạc cụ: đàn phím điện tử hoặc piano kĩ thuật số; </a:t>
            </a:r>
            <a:endParaRPr lang="en-US" sz="3600" dirty="0" smtClean="0"/>
          </a:p>
          <a:p>
            <a:pPr algn="just"/>
            <a:r>
              <a:rPr lang="vi-VN" sz="3600" dirty="0" smtClean="0"/>
              <a:t>– Tư liệu âm nhạc: tranh ảnh về nhạc cụ, tác giả âm nhạc, nghệ sĩ, nghệ nhân; tranh minh họa câu chuyện âm nhạc; video biểu diễn âm nhạc,...</a:t>
            </a:r>
            <a:endParaRPr lang="en-US" sz="3600" dirty="0"/>
          </a:p>
        </p:txBody>
      </p:sp>
    </p:spTree>
    <p:extLst>
      <p:ext uri="{BB962C8B-B14F-4D97-AF65-F5344CB8AC3E}">
        <p14:creationId xmlns:p14="http://schemas.microsoft.com/office/powerpoint/2010/main" val="168103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84775"/>
          </a:xfrm>
          <a:prstGeom prst="rect">
            <a:avLst/>
          </a:prstGeom>
        </p:spPr>
        <p:txBody>
          <a:bodyPr wrap="square">
            <a:spAutoFit/>
          </a:bodyPr>
          <a:lstStyle/>
          <a:p>
            <a:pPr algn="ctr"/>
            <a:r>
              <a:rPr lang="vi-VN" sz="3200" dirty="0" smtClean="0"/>
              <a:t>Nội dung cụ thể và yêu cầu cần đạt ở lớp</a:t>
            </a:r>
            <a:r>
              <a:rPr lang="en-US" sz="3200" dirty="0" smtClean="0"/>
              <a:t> 1</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3622599163"/>
              </p:ext>
            </p:extLst>
          </p:nvPr>
        </p:nvGraphicFramePr>
        <p:xfrm>
          <a:off x="533400" y="1219200"/>
          <a:ext cx="8305800" cy="475488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800" b="1" dirty="0" smtClean="0"/>
                        <a:t>Hát</a:t>
                      </a:r>
                      <a:r>
                        <a:rPr lang="vi-VN" dirty="0" smtClean="0"/>
                        <a:t> </a:t>
                      </a:r>
                      <a:endParaRPr lang="en-US" dirty="0" smtClean="0"/>
                    </a:p>
                    <a:p>
                      <a:pPr algn="just"/>
                      <a:r>
                        <a:rPr lang="vi-VN" dirty="0" smtClean="0"/>
                        <a:t>Bài hát tuổi học sinh (6 – 7 tuổi), đồng dao, dân ca Việt Nam, bài hát nước ngoài. Các bài hát ngắn gọn, đơn giản, có nội dung, âm vực phù hợp với độ tuổi; đa dạng về loại nhịp và tính chất âm nhạc.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Bước đầu biết hát với giọng hát tự nhiên, tư thế phù hợp. – Bước đầu hát đúng cao độ, trường độ. – Hát rõ lời và thuộc lời. – Bước đầu biết hát với các hình thức đơn ca, tốp ca, đồng ca. – Nêu được tên bài hát. – Bước đầu biết hát kết hợp gõ đệm, vận động đơn giản hoặc trò chơi.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800" b="1" dirty="0" smtClean="0"/>
                        <a:t>Nghe nhạc </a:t>
                      </a:r>
                      <a:endParaRPr lang="en-US" sz="2800" b="1" dirty="0" smtClean="0"/>
                    </a:p>
                    <a:p>
                      <a:pPr algn="just"/>
                      <a:r>
                        <a:rPr lang="vi-VN" dirty="0" smtClean="0"/>
                        <a:t>– Quốc ca Việt Nam. </a:t>
                      </a:r>
                      <a:endParaRPr lang="en-US" dirty="0" smtClean="0"/>
                    </a:p>
                    <a:p>
                      <a:pPr algn="just"/>
                      <a:r>
                        <a:rPr lang="vi-VN" dirty="0" smtClean="0"/>
                        <a:t>– Một số bản nhạc có lời và không lời phù hợp với độ tuổi.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Biết lắng nghe và vận động cơ thể phù hợp với nhịp điệu. </a:t>
                      </a:r>
                      <a:endParaRPr lang="en-US" dirty="0" smtClean="0"/>
                    </a:p>
                    <a:p>
                      <a:pPr algn="just"/>
                      <a:r>
                        <a:rPr lang="vi-VN" dirty="0" smtClean="0"/>
                        <a:t>– Bước đầu biết cảm nhận về đặc trưng của âm thanh trong cuộc sống và trong âm nhạc; cảm nhận âm thanh cao – thấp, dài – ngắn. </a:t>
                      </a:r>
                      <a:endParaRPr lang="en-US" dirty="0" smtClean="0"/>
                    </a:p>
                    <a:p>
                      <a:pPr algn="just"/>
                      <a:r>
                        <a:rPr lang="vi-VN" dirty="0" smtClean="0"/>
                        <a:t>– Nêu được tên bản nhạc.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08598090"/>
              </p:ext>
            </p:extLst>
          </p:nvPr>
        </p:nvGraphicFramePr>
        <p:xfrm>
          <a:off x="533400" y="1219200"/>
          <a:ext cx="8305800" cy="374904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Đọc nhạc </a:t>
                      </a:r>
                      <a:endParaRPr lang="en-US" sz="2400" b="1" dirty="0" smtClean="0"/>
                    </a:p>
                    <a:p>
                      <a:pPr algn="just"/>
                      <a:r>
                        <a:rPr lang="vi-VN" dirty="0" smtClean="0"/>
                        <a:t>Giọng Đô trưởng. Các mẫu âm ngắn, đơn giản, dễ đọc, âm vực phù hợp với độ tuổi. Chủ yếu sử dụng trường độ: trắng, đen, móc đơn, và dấu lặng đen.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Đọc đúng tên nốt; bước đầu đọc đúng cao độ và trường độ các nốt nhạc. </a:t>
                      </a:r>
                      <a:endParaRPr lang="en-US" dirty="0" smtClean="0"/>
                    </a:p>
                    <a:p>
                      <a:pPr algn="just"/>
                      <a:r>
                        <a:rPr lang="vi-VN" dirty="0" smtClean="0"/>
                        <a:t>– Bước đầu cảm nhận và phân biệt được âm thanh cao – thấp, dài – ngắn, to – nhỏ.</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Nhạc cụ </a:t>
                      </a:r>
                      <a:endParaRPr lang="en-US" sz="2400" b="1" dirty="0" smtClean="0"/>
                    </a:p>
                    <a:p>
                      <a:pPr algn="just"/>
                      <a:r>
                        <a:rPr lang="vi-VN" dirty="0" smtClean="0"/>
                        <a:t>Một số mẫu tiết tấu ngắn, đơn giản. Chủ yếu sử dụng trường độ: trắng, đen, móc đơn, và dấu lặng đen.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Bước đầu biết chơi nhạc cụ đúng tư thế và đúng cách. – Bước đầu thể hiện được mẫu tiết tấu theo hướng dẫn của giáo viên. – Bước đầu biết sử dụng nhạc cụ để đệm cho bài hát.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831424"/>
              </p:ext>
            </p:extLst>
          </p:nvPr>
        </p:nvGraphicFramePr>
        <p:xfrm>
          <a:off x="533400" y="1219200"/>
          <a:ext cx="8305800" cy="265176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Thường thức âm nhạc </a:t>
                      </a:r>
                      <a:endParaRPr lang="en-US" sz="2400" b="1" dirty="0" smtClean="0"/>
                    </a:p>
                    <a:p>
                      <a:pPr algn="just"/>
                      <a:r>
                        <a:rPr lang="vi-VN" dirty="0" smtClean="0"/>
                        <a:t>– Tìm hiểu nhạc cụ: Một số nhạc cụ gõ của Việt Nam và nước ngoài.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Nêu được tên của một số nhạc cụ phổ biến được học. </a:t>
                      </a:r>
                      <a:endParaRPr lang="en-US" dirty="0" smtClean="0"/>
                    </a:p>
                    <a:p>
                      <a:pPr algn="just"/>
                      <a:r>
                        <a:rPr lang="vi-VN" dirty="0" smtClean="0"/>
                        <a:t>– Nhận biết được nhạc cụ khi xem biểu diễn.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Câu chuyện âm nhạc</a:t>
                      </a:r>
                      <a:r>
                        <a:rPr lang="vi-VN" dirty="0" smtClean="0"/>
                        <a:t>: </a:t>
                      </a:r>
                      <a:endParaRPr lang="en-US" dirty="0" smtClean="0"/>
                    </a:p>
                    <a:p>
                      <a:pPr algn="just"/>
                      <a:r>
                        <a:rPr lang="vi-VN" dirty="0" smtClean="0"/>
                        <a:t>Một số câu chuyện âm nhạc phù hợp với độ tuổi.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Nêu được tên các nhân vật yêu thích. </a:t>
                      </a:r>
                      <a:endParaRPr lang="en-US" dirty="0" smtClean="0"/>
                    </a:p>
                    <a:p>
                      <a:pPr algn="just"/>
                      <a:r>
                        <a:rPr lang="vi-VN" dirty="0" smtClean="0"/>
                        <a:t>– Kể được câu chuyện ngắn theo hình ảnh minh họa.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50124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992</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CHƯƠNG TRÌNH GIÁO DỤC PHỔ THÔNG   MÔN ÂM NHẠC   (Ban hành kèm theo Thông tư số 32/2018/TT-BGDĐT ngày 26 tháng 12 năm 2018 của Bộ trưởng Bộ Giáo dục và Đào tạo)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TRÌNH GIÁO DỤC PHỔ THÔNG MÔN ÂM NHẠC (Ban hành kèm theo Thông tư số 32/2018/TT-BGDĐT ngày 26 tháng 12 năm 2018 của Bộ trưởng Bộ Giáo dục và Đào tạo)</dc:title>
  <dc:creator>amind</dc:creator>
  <cp:lastModifiedBy>amind</cp:lastModifiedBy>
  <cp:revision>5</cp:revision>
  <dcterms:created xsi:type="dcterms:W3CDTF">2019-07-29T02:36:33Z</dcterms:created>
  <dcterms:modified xsi:type="dcterms:W3CDTF">2019-07-29T03:38:09Z</dcterms:modified>
</cp:coreProperties>
</file>